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28EBF8-AE0A-472F-BDC5-0BD6CB06C87D}" v="56" dt="2024-12-19T07:08:24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9E69409-6FF9-4ACA-A2F8-37DAD2E733BE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9EC41CF-2F9C-47FB-9223-6F4FD91AF0A1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342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9409-6FF9-4ACA-A2F8-37DAD2E733BE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41CF-2F9C-47FB-9223-6F4FD91AF0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9509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9409-6FF9-4ACA-A2F8-37DAD2E733BE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41CF-2F9C-47FB-9223-6F4FD91AF0A1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991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9409-6FF9-4ACA-A2F8-37DAD2E733BE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41CF-2F9C-47FB-9223-6F4FD91AF0A1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785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9409-6FF9-4ACA-A2F8-37DAD2E733BE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41CF-2F9C-47FB-9223-6F4FD91AF0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7964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9409-6FF9-4ACA-A2F8-37DAD2E733BE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41CF-2F9C-47FB-9223-6F4FD91AF0A1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64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9409-6FF9-4ACA-A2F8-37DAD2E733BE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41CF-2F9C-47FB-9223-6F4FD91AF0A1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993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9409-6FF9-4ACA-A2F8-37DAD2E733BE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41CF-2F9C-47FB-9223-6F4FD91AF0A1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824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9409-6FF9-4ACA-A2F8-37DAD2E733BE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41CF-2F9C-47FB-9223-6F4FD91AF0A1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69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9409-6FF9-4ACA-A2F8-37DAD2E733BE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41CF-2F9C-47FB-9223-6F4FD91AF0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9446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9409-6FF9-4ACA-A2F8-37DAD2E733BE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41CF-2F9C-47FB-9223-6F4FD91AF0A1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347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9409-6FF9-4ACA-A2F8-37DAD2E733BE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41CF-2F9C-47FB-9223-6F4FD91AF0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499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9409-6FF9-4ACA-A2F8-37DAD2E733BE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41CF-2F9C-47FB-9223-6F4FD91AF0A1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88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9409-6FF9-4ACA-A2F8-37DAD2E733BE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41CF-2F9C-47FB-9223-6F4FD91AF0A1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418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9409-6FF9-4ACA-A2F8-37DAD2E733BE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41CF-2F9C-47FB-9223-6F4FD91AF0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462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9409-6FF9-4ACA-A2F8-37DAD2E733BE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41CF-2F9C-47FB-9223-6F4FD91AF0A1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6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69409-6FF9-4ACA-A2F8-37DAD2E733BE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C41CF-2F9C-47FB-9223-6F4FD91AF0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573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E69409-6FF9-4ACA-A2F8-37DAD2E733BE}" type="datetimeFigureOut">
              <a:rPr lang="en-IN" smtClean="0"/>
              <a:t>19-12-2024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EC41CF-2F9C-47FB-9223-6F4FD91AF0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756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D37F7-8B1B-91B7-C3BD-F1345D85F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032" y="1879447"/>
            <a:ext cx="10373032" cy="1021069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 Transfer Methods</a:t>
            </a:r>
            <a:endParaRPr lang="en-I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F1F82-9E2D-13B9-FFA3-919A7F5FFA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By, </a:t>
            </a:r>
          </a:p>
          <a:p>
            <a:pPr algn="just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I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Ravindra </a:t>
            </a:r>
            <a:r>
              <a:rPr lang="en-I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Pathre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HOD, Assistant Professor Zoology,</a:t>
            </a:r>
          </a:p>
          <a:p>
            <a:pPr algn="just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Mss College </a:t>
            </a:r>
            <a:r>
              <a:rPr lang="en-I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Ambad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9537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716A24-058C-D8CC-2414-394683B14DE3}"/>
              </a:ext>
            </a:extLst>
          </p:cNvPr>
          <p:cNvSpPr txBox="1"/>
          <p:nvPr/>
        </p:nvSpPr>
        <p:spPr>
          <a:xfrm>
            <a:off x="3152532" y="1981976"/>
            <a:ext cx="5529352" cy="277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KEY POINTS</a:t>
            </a:r>
            <a:endParaRPr lang="en-US" dirty="0"/>
          </a:p>
          <a:p>
            <a:endParaRPr lang="en-US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Energy-requiring process.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Proteins and enzymes are required.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The maximum frequency of competent cells during the late log phase.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Naturally occurring transformation.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84971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B8F9BD-AEEB-78D0-BEED-0BA582159B9D}"/>
              </a:ext>
            </a:extLst>
          </p:cNvPr>
          <p:cNvSpPr txBox="1"/>
          <p:nvPr/>
        </p:nvSpPr>
        <p:spPr>
          <a:xfrm>
            <a:off x="3332617" y="1899179"/>
            <a:ext cx="5949034" cy="308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TYPES</a:t>
            </a:r>
          </a:p>
          <a:p>
            <a:endParaRPr lang="en-US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NATURAL TRANSFORMATION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It is bacterial adaptation for DNA transfer that depends on the expression of numerous bacterial genes.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Competent development in Bacillus subtilis requires 40 genes.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Usually requires bacteria of the same species.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9283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6BAC9F-32B9-E858-5655-B7C1F9920F58}"/>
              </a:ext>
            </a:extLst>
          </p:cNvPr>
          <p:cNvSpPr txBox="1"/>
          <p:nvPr/>
        </p:nvSpPr>
        <p:spPr>
          <a:xfrm>
            <a:off x="3070918" y="1426523"/>
            <a:ext cx="5810864" cy="1884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ADAPTATION FOR DNA REPAIR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dirty="0"/>
              <a:t>Competence is induced by DNA-damaging conditions.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Mitomycin C and Fluoroquinolone.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UV light</a:t>
            </a:r>
            <a:endParaRPr lang="en-IN" dirty="0"/>
          </a:p>
        </p:txBody>
      </p:sp>
      <p:pic>
        <p:nvPicPr>
          <p:cNvPr id="6146" name="Picture 2" descr="DNA Damage Stress: Cui Prodest?">
            <a:extLst>
              <a:ext uri="{FF2B5EF4-FFF2-40B4-BE49-F238E27FC236}">
                <a16:creationId xmlns:a16="http://schemas.microsoft.com/office/drawing/2014/main" id="{6A4246B2-2DBF-5C90-D173-2BB522D0B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247" y="2568551"/>
            <a:ext cx="3887070" cy="324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141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 Simple Schematic of DNA Release by a Donor Cell and DNA Uptake via... |  Download Scientific Diagram">
            <a:extLst>
              <a:ext uri="{FF2B5EF4-FFF2-40B4-BE49-F238E27FC236}">
                <a16:creationId xmlns:a16="http://schemas.microsoft.com/office/drawing/2014/main" id="{DCE9A080-4618-4593-10AA-FDB6BA2341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6" descr="A Simple Schematic of DNA Release by a Donor Cell and DNA Uptake via... |  Download Scientific Diagram">
            <a:extLst>
              <a:ext uri="{FF2B5EF4-FFF2-40B4-BE49-F238E27FC236}">
                <a16:creationId xmlns:a16="http://schemas.microsoft.com/office/drawing/2014/main" id="{8C741A9C-AF10-B3F0-9CC2-24184BDD25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AutoShape 8" descr="A Simple Schematic of DNA Release by a Donor Cell and DNA Uptake via... |  Download Scientific Diagram">
            <a:extLst>
              <a:ext uri="{FF2B5EF4-FFF2-40B4-BE49-F238E27FC236}">
                <a16:creationId xmlns:a16="http://schemas.microsoft.com/office/drawing/2014/main" id="{6BB3CDA8-294A-46C3-04F0-3A44EBD031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1E9F0D-08CD-1F0F-BADF-4A62F63DA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134" y="969655"/>
            <a:ext cx="5210619" cy="491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26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112B07-AC39-0176-A6B0-14FE59B2C643}"/>
              </a:ext>
            </a:extLst>
          </p:cNvPr>
          <p:cNvSpPr txBox="1"/>
          <p:nvPr/>
        </p:nvSpPr>
        <p:spPr>
          <a:xfrm>
            <a:off x="2723019" y="1720840"/>
            <a:ext cx="6322660" cy="346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STEP -1</a:t>
            </a:r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dirty="0"/>
              <a:t>A competent cell binds a large double-stranded fragment of DNA at specific receptor sites on the surface of the bacterium.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One of the DNA strands is hydrolyzed by a membrane-bound exonuclease, providing energy to help DNA transport across the membrane.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STEP -2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Induced proteins bind to single-stranded donor fragments.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13812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299552-49E6-EDA0-C578-33A981BB1E0C}"/>
              </a:ext>
            </a:extLst>
          </p:cNvPr>
          <p:cNvSpPr txBox="1"/>
          <p:nvPr/>
        </p:nvSpPr>
        <p:spPr>
          <a:xfrm>
            <a:off x="3028336" y="1813173"/>
            <a:ext cx="55622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STEP -3 (A)</a:t>
            </a:r>
            <a:endParaRPr lang="en-US" sz="2400" dirty="0">
              <a:solidFill>
                <a:srgbClr val="FF0000"/>
              </a:solidFill>
            </a:endParaRPr>
          </a:p>
          <a:p>
            <a:pPr algn="just"/>
            <a:r>
              <a:rPr lang="en-US" dirty="0"/>
              <a:t>The single-stranded fragments of DNA are coated with DNA–binding protein and recombination proteins search for the same or very similar DNA sequences in the chromosome of the recipient cell.</a:t>
            </a:r>
          </a:p>
          <a:p>
            <a:pPr algn="just"/>
            <a:endParaRPr lang="en-US" dirty="0"/>
          </a:p>
          <a:p>
            <a:r>
              <a:rPr lang="en-US" sz="2400" b="1" dirty="0">
                <a:solidFill>
                  <a:srgbClr val="FF0000"/>
                </a:solidFill>
              </a:rPr>
              <a:t>STEP-3 (B)</a:t>
            </a:r>
          </a:p>
          <a:p>
            <a:r>
              <a:rPr lang="en-US" dirty="0"/>
              <a:t>The remainder of the ss DNA fragment is degraded.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75945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EF7D37-7970-D622-01D1-7F1E7CE07C51}"/>
              </a:ext>
            </a:extLst>
          </p:cNvPr>
          <p:cNvSpPr txBox="1"/>
          <p:nvPr/>
        </p:nvSpPr>
        <p:spPr>
          <a:xfrm>
            <a:off x="2624178" y="602543"/>
            <a:ext cx="7286738" cy="5481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APPLICATION</a:t>
            </a: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dirty="0"/>
              <a:t>Transformation is one of the many ways of today to create recombinant DNA, DNA in which genes from two different sources- many times different species- are combined and placed into the same molecule or organism. This manipulation of genes is called genetic engineering and has many practical applications in the world today.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This is a very basic technique that is used on a daily basis in a molecular biological laboratory. The purpose of this technique is to introduce a foreign plasmid into a bacteria and to use that bacteria to amplify the plasmid in order to make large quantities of it. This is based on the natural function of a plasmid: to transfer genetic information vital to the survival of the bacteria.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36225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5B514E-6495-28E5-F530-D315D32CE24A}"/>
              </a:ext>
            </a:extLst>
          </p:cNvPr>
          <p:cNvSpPr txBox="1"/>
          <p:nvPr/>
        </p:nvSpPr>
        <p:spPr>
          <a:xfrm>
            <a:off x="3696929" y="2413337"/>
            <a:ext cx="42966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67659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6501B1-CE9A-9988-D60E-1E892442278D}"/>
              </a:ext>
            </a:extLst>
          </p:cNvPr>
          <p:cNvSpPr txBox="1"/>
          <p:nvPr/>
        </p:nvSpPr>
        <p:spPr>
          <a:xfrm>
            <a:off x="3048000" y="1507837"/>
            <a:ext cx="6096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</a:rPr>
              <a:t>Contents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</a:rPr>
              <a:t>Definition of gene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</a:rPr>
              <a:t>Gene transfer Mechanism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</a:rPr>
              <a:t>Types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</a:rPr>
              <a:t>Bacterial Transformation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</a:rPr>
              <a:t>Conjugation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</a:rPr>
              <a:t>Mechanism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</a:rPr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2114830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20E04F-A682-FE35-5BE3-90C1F9895476}"/>
              </a:ext>
            </a:extLst>
          </p:cNvPr>
          <p:cNvSpPr txBox="1"/>
          <p:nvPr/>
        </p:nvSpPr>
        <p:spPr>
          <a:xfrm>
            <a:off x="2986359" y="1080697"/>
            <a:ext cx="62192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GENE …..?</a:t>
            </a:r>
          </a:p>
          <a:p>
            <a:pPr algn="ctr"/>
            <a:endParaRPr lang="en-US" sz="1200" dirty="0"/>
          </a:p>
          <a:p>
            <a:r>
              <a:rPr lang="en-US" sz="2400" dirty="0"/>
              <a:t>A gene is the molecular unit of the Heredity of a living organism.</a:t>
            </a:r>
            <a:endParaRPr lang="en-IN" sz="2400" dirty="0"/>
          </a:p>
        </p:txBody>
      </p:sp>
      <p:pic>
        <p:nvPicPr>
          <p:cNvPr id="4098" name="Picture 2" descr="ELI5:What is the relationship between DNA, genes, chromosomes, etc? :  r/explainlikeimfive">
            <a:extLst>
              <a:ext uri="{FF2B5EF4-FFF2-40B4-BE49-F238E27FC236}">
                <a16:creationId xmlns:a16="http://schemas.microsoft.com/office/drawing/2014/main" id="{5ECBF96D-5A94-E910-71F5-4670B0791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284" y="3429000"/>
            <a:ext cx="47625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864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0BE734-6269-8DCF-6AB7-D4DB188C7429}"/>
              </a:ext>
            </a:extLst>
          </p:cNvPr>
          <p:cNvSpPr txBox="1"/>
          <p:nvPr/>
        </p:nvSpPr>
        <p:spPr>
          <a:xfrm>
            <a:off x="2605548" y="1767006"/>
            <a:ext cx="6675586" cy="4019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GENE TRANSFER MECHANIS ???</a:t>
            </a:r>
          </a:p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It is the mechanism where a particular gene is transferred from donor to recipient cells…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It is the insertion of copies of a gene into living cells.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/>
              <a:t>The desired gene may be microinjected directly into the cell or it may be inserted into the core of a virus by gene splicing and the virus is allowed to infect the cell for replication of the gene in the cell’s DNA.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701347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DE6CB9-D24F-AC3F-CCD2-98BECD05F6FB}"/>
              </a:ext>
            </a:extLst>
          </p:cNvPr>
          <p:cNvSpPr txBox="1"/>
          <p:nvPr/>
        </p:nvSpPr>
        <p:spPr>
          <a:xfrm>
            <a:off x="4078836" y="996682"/>
            <a:ext cx="45538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    TYPES</a:t>
            </a:r>
            <a:endParaRPr lang="en-US" sz="2800" b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Bacterial transformation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Transduction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Conjugation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Host cell restriction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Complementation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Transfection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48144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157642-4E17-5BFE-A593-F51F9E876308}"/>
              </a:ext>
            </a:extLst>
          </p:cNvPr>
          <p:cNvSpPr txBox="1"/>
          <p:nvPr/>
        </p:nvSpPr>
        <p:spPr>
          <a:xfrm>
            <a:off x="2854977" y="1016863"/>
            <a:ext cx="6819965" cy="2141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TRANSFORMATION</a:t>
            </a:r>
            <a:endParaRPr lang="en-US" dirty="0"/>
          </a:p>
          <a:p>
            <a:endParaRPr lang="en-US" dirty="0"/>
          </a:p>
          <a:p>
            <a:pPr algn="just">
              <a:lnSpc>
                <a:spcPct val="150000"/>
              </a:lnSpc>
            </a:pPr>
            <a:r>
              <a:rPr lang="en-US" sz="2000" dirty="0"/>
              <a:t>The process by which a donor DNA molecule is taken up from the external environment and incorporated into the recipient cell genome.</a:t>
            </a:r>
            <a:endParaRPr lang="en-IN" sz="2000" dirty="0"/>
          </a:p>
        </p:txBody>
      </p:sp>
      <p:pic>
        <p:nvPicPr>
          <p:cNvPr id="5122" name="Picture 2" descr="What is transformation efficiency and why is it important? – The Official  Blog of Edvotek®">
            <a:extLst>
              <a:ext uri="{FF2B5EF4-FFF2-40B4-BE49-F238E27FC236}">
                <a16:creationId xmlns:a16="http://schemas.microsoft.com/office/drawing/2014/main" id="{2BF0F71F-D361-01D0-A016-DF4A26877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186" y="3296209"/>
            <a:ext cx="6965756" cy="214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225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250E85-FBF7-11F1-E3B8-15AF4462DFD8}"/>
              </a:ext>
            </a:extLst>
          </p:cNvPr>
          <p:cNvSpPr txBox="1"/>
          <p:nvPr/>
        </p:nvSpPr>
        <p:spPr>
          <a:xfrm>
            <a:off x="2725865" y="1369891"/>
            <a:ext cx="695891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HISTORY</a:t>
            </a:r>
          </a:p>
          <a:p>
            <a:pPr algn="just"/>
            <a:endParaRPr lang="en-US" sz="2800" dirty="0"/>
          </a:p>
          <a:p>
            <a:pPr algn="just">
              <a:lnSpc>
                <a:spcPct val="150000"/>
              </a:lnSpc>
            </a:pPr>
            <a:r>
              <a:rPr lang="en-US" sz="2800" dirty="0"/>
              <a:t>First discovered by </a:t>
            </a:r>
            <a:r>
              <a:rPr lang="en-US" sz="2800" dirty="0">
                <a:solidFill>
                  <a:srgbClr val="FF0000"/>
                </a:solidFill>
              </a:rPr>
              <a:t>Frederick Griffith </a:t>
            </a:r>
            <a:r>
              <a:rPr lang="en-US" sz="2800" dirty="0"/>
              <a:t>in 1928 in diplococcus pneumoniae.</a:t>
            </a:r>
          </a:p>
          <a:p>
            <a:pPr algn="just">
              <a:lnSpc>
                <a:spcPct val="150000"/>
              </a:lnSpc>
            </a:pPr>
            <a:r>
              <a:rPr lang="en-US" sz="2800" dirty="0"/>
              <a:t>In 1944, Avery and co-workers showed that DNA was responsible for transformation.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24859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 a series of experiments with Streptococcus and mice F. Griffith  concluded that R-strain bacteria had been transformed. Explain. - Sarthaks  eConnect | Largest Online Education Community">
            <a:extLst>
              <a:ext uri="{FF2B5EF4-FFF2-40B4-BE49-F238E27FC236}">
                <a16:creationId xmlns:a16="http://schemas.microsoft.com/office/drawing/2014/main" id="{F1CFBEE8-A02B-5F6B-09BB-FD6792987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546" y="1223963"/>
            <a:ext cx="8582527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236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NA Experiments | BioNinja">
            <a:extLst>
              <a:ext uri="{FF2B5EF4-FFF2-40B4-BE49-F238E27FC236}">
                <a16:creationId xmlns:a16="http://schemas.microsoft.com/office/drawing/2014/main" id="{696F87E5-5179-CD9E-D6B6-861BDE363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125" y="1133475"/>
            <a:ext cx="9304421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964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115</TotalTime>
  <Words>523</Words>
  <Application>Microsoft Office PowerPoint</Application>
  <PresentationFormat>Widescreen</PresentationFormat>
  <Paragraphs>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Algerian</vt:lpstr>
      <vt:lpstr>Arial</vt:lpstr>
      <vt:lpstr>Garamond</vt:lpstr>
      <vt:lpstr>Times New Roman</vt:lpstr>
      <vt:lpstr>Wingdings</vt:lpstr>
      <vt:lpstr>Organic</vt:lpstr>
      <vt:lpstr>Gene Transfer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Sachin Jadhav</dc:creator>
  <cp:lastModifiedBy>Sachin Jadhav</cp:lastModifiedBy>
  <cp:revision>1</cp:revision>
  <dcterms:created xsi:type="dcterms:W3CDTF">2024-12-19T05:14:51Z</dcterms:created>
  <dcterms:modified xsi:type="dcterms:W3CDTF">2024-12-19T07:09:53Z</dcterms:modified>
</cp:coreProperties>
</file>